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94" r:id="rId4"/>
    <p:sldId id="349" r:id="rId5"/>
    <p:sldId id="355" r:id="rId6"/>
    <p:sldId id="356" r:id="rId7"/>
    <p:sldId id="373" r:id="rId8"/>
    <p:sldId id="374" r:id="rId9"/>
    <p:sldId id="375" r:id="rId10"/>
    <p:sldId id="377" r:id="rId11"/>
    <p:sldId id="376" r:id="rId12"/>
    <p:sldId id="354" r:id="rId13"/>
    <p:sldId id="378" r:id="rId14"/>
    <p:sldId id="379" r:id="rId15"/>
    <p:sldId id="380" r:id="rId16"/>
    <p:sldId id="381" r:id="rId17"/>
    <p:sldId id="382" r:id="rId18"/>
    <p:sldId id="383" r:id="rId19"/>
    <p:sldId id="389" r:id="rId20"/>
    <p:sldId id="384" r:id="rId21"/>
    <p:sldId id="385" r:id="rId22"/>
    <p:sldId id="388" r:id="rId23"/>
    <p:sldId id="386" r:id="rId24"/>
    <p:sldId id="387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0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A8D1D2-79EF-2FB1-8202-F68930FCCC96}" name="김재현" initials="김" userId="S::elsd0326@student.jbnu.ac.kr::d748fa45-46e2-41f6-b076-e8ffb829c4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2000" autoAdjust="0"/>
  </p:normalViewPr>
  <p:slideViewPr>
    <p:cSldViewPr snapToGrid="0">
      <p:cViewPr varScale="1">
        <p:scale>
          <a:sx n="105" d="100"/>
          <a:sy n="105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1:36:5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24575,'483'0'-1365,"-461"0"-5461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1:36:54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 24575,'-14'1'0,"1"1"0,-1 0 0,0 1 0,1 1 0,-1 0 0,1 1 0,0 1 0,-17 9 0,-40 15 0,14-5 0,44-18 0,0-1 0,-1-1 0,-18 6 0,29-11 0,1 0 0,0 1 0,-1-1 0,1 0 0,-1 1 0,1-1 0,0 1 0,-1-1 0,1 1 0,0 0 0,0 0 0,0-1 0,-1 1 0,1 0 0,0 0 0,0 0 0,0 0 0,0 0 0,0 1 0,1-1 0,-2 2 0,2-2 0,0 1 0,-1-1 0,2 0 0,-1 0 0,0 1 0,0-1 0,0 0 0,1 0 0,-1 1 0,0-1 0,1 0 0,-1 0 0,1 0 0,-1 1 0,1-1 0,0 0 0,0 0 0,-1 0 0,3 1 0,6 8 0,1-1 0,0 0 0,21 13 0,-20-14 0,56 29-1365,-52-30-5461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1:36:5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0 24575,'-7'1'0,"0"0"0,1 0 0,-1 1 0,1-1 0,-1 2 0,1-1 0,0 1 0,0 0 0,0 0 0,0 0 0,0 1 0,1 0 0,-7 6 0,-2 2 0,1 1 0,1 0 0,-20 26 0,17-22 0,13-15 0,0 0 0,0-1 0,0 1 0,1 0 0,-1 0 0,1 1 0,-1-1 0,1 0 0,0 0 0,0 1 0,-1 2 0,2-4 0,0 0 0,1 1 0,-1-1 0,0 0 0,1 1 0,-1-1 0,1 0 0,0 1 0,-1-1 0,1 0 0,0 0 0,0 0 0,-1 0 0,1 0 0,0 0 0,0 0 0,0 0 0,1 0 0,-1 0 0,0 0 0,0-1 0,0 1 0,0-1 0,1 1 0,-1-1 0,0 1 0,3 0 0,90 38-1365,-80-30-5461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1:36:59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24575,'484'0'0,"-468"-1"0,1-1 0,-1 0 0,17-6 0,38-4 0,-27 6-1365,-28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1:37:08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24575,'738'0'-1365,"-716"0"-5461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1:37:14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 24575,'-1'2'0,"1"0"0,-1-1 0,1 1 0,-1 0 0,0 0 0,0 0 0,0 0 0,0-1 0,0 1 0,0 0 0,0-1 0,0 1 0,-1-1 0,1 1 0,-1-1 0,1 0 0,-2 2 0,-36 23 0,18-12 0,-94 77 0,110-87 0,0-1 0,0 1 0,1 0 0,0 0 0,0 0 0,0 0 0,0 1 0,0 0 0,-3 6 0,7-10 0,-1 1 0,1 0 0,-1-1 0,1 1 0,0 0 0,-1-1 0,1 1 0,0 0 0,0-1 0,0 1 0,0 0 0,1 0 0,-1-1 0,0 1 0,1 0 0,-1-1 0,1 1 0,0-1 0,-1 1 0,1-1 0,0 1 0,0-1 0,0 1 0,0-1 0,0 0 0,0 1 0,0-1 0,1 0 0,-1 0 0,0 0 0,1 0 0,-1 0 0,1 0 0,-1 0 0,4 0 0,18 13 0,0 1 0,-1 0 0,36 34 0,-53-44-136,0 0-1,0 0 1,1 0-1,-1-1 1,1 0-1,0 0 1,0 0-1,0-1 0,13 5 1,-1-3-6690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909BF-503D-46EF-A7F0-824009663C50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5C388-934A-4DC6-9185-7480E02D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6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5C388-934A-4DC6-9185-7480E02DF18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1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C44B4-914F-26CF-F402-39244D5D0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44320C-C0FB-795E-730C-1274DF8A8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09E8F-FA9F-5500-CFAA-F5C1E94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2FEB8-73AB-5E3D-E09C-296E97D3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BB892-A53F-A7DF-0A16-D304475C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9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6361-032F-3004-D7F7-65BACAF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29598F-CFA7-8BE0-A6EB-B2955ED1D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08E7F-273A-F0A7-CB9C-53205F2F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90ED9-6558-CCC3-0E43-089E92E5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E1E32-E929-0F32-29F1-11589D89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7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A7BC57-9FDF-BBBF-579B-E2A3E2D4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08507-034D-2F63-6A2B-9521FBF4A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250F9-3536-91B5-B193-F7B31A3E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2FDF5-2E09-3624-A157-5085B74F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85CF2-4335-C4E6-EF55-93986B58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4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45083-BCF3-1FD2-ADE1-A7801058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B38FC-E797-F83D-90CF-3CF0BB087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1E370-0F4C-0A8B-0D85-45CE27E1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70FB1-8F91-D9CD-E434-AE439F76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DD38B-C7B0-F9E1-E03B-2368B816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4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731F0-A91E-2BA0-E585-8846664F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AB8A7-3AEF-2434-A895-2AD86F306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42E85-320C-2257-133C-491CE1C9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9151B-1CCC-EC52-B52F-4F00F125D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E70E4-04FF-F684-02A7-4ADE51C0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5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57188-F50F-964F-02C4-DF3965C3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B2526-7CA7-CF3A-E9D8-3527D708D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930050-C2B8-0059-D7E6-76C596658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53DC8-2879-ADFA-44B5-7C7A1D63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3C25A-543C-0226-5A28-8ED398A7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81316D-CFAE-3FA3-F30B-564630BF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29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298CB-A30C-1EC1-BC7B-6A7567AA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AD84E0-CE80-D131-9512-C20282C39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63126-24DC-6CF5-101C-2A1F13554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7B98E5-B4BA-756B-B3A8-650BAD955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BC25DB-0286-14A9-ED37-D02BBA3E8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5D3DF2-B2D6-5055-63FC-058A1176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48D35C-E0D3-3625-4E1F-3976DC23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C90503-DD5D-7D0C-10EB-6B04C198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1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B6756-6179-62A7-27B1-59A57FEB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2C9F00-053D-5446-01B6-BC0395D3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F1D02D-ADF0-5E37-9F14-E6B9989B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7D1411-C13C-7053-0D60-2FCE2B6C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7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55D014-DCD5-F6FE-D79C-44F2BC3C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D81402-FCE8-2DE0-A749-84A8EC93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D4235-5B19-199A-B9DA-05C57EF6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44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72E38-F044-60C8-FDFF-015EDA43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5A0CB-03C4-33A1-2DEC-81F8B119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5B66A-B82A-41D2-2902-C57C55BBB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98586-5FFE-EB13-7579-5ADA6ED5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17427D-7791-C917-BAB3-774DEDCF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17001-6DCB-1D52-3B36-91152487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5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925A3-A2EA-1495-AF73-0A750CD1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C28CE2-90D4-B30D-7C25-6C49EF2E3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1A9D7-6DEB-A23A-6BD3-07E2AC605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C71F4-C03B-494A-3C60-4F595917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D84E75-9A6E-E09E-9C34-87AB5293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10DD31-2AC5-90D0-4D53-E5D09A82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01D028-20F8-3355-69EB-090B838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D8857-2C1E-717F-87B0-D6D978DC0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F7E65-7808-14F2-3C92-FD9F4B62A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C2D2-5A1C-4C7F-8B84-C4DC8EB1FF56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64BAE-84CB-0C98-1773-0B93E8DDC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C6B54-E4C9-12F6-3824-643A16165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4BDFD-F591-4E17-842A-0F5B9A27F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1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4.png"/><Relationship Id="rId4" Type="http://schemas.openxmlformats.org/officeDocument/2006/relationships/image" Target="../media/image210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b="1" dirty="0" err="1"/>
              <a:t>jbnu</a:t>
            </a:r>
            <a:r>
              <a:rPr lang="en-US" altLang="ko-KR" sz="5400" b="1" dirty="0"/>
              <a:t>-se-voting</a:t>
            </a:r>
            <a:endParaRPr lang="ko-KR" altLang="en-US" sz="54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BB19EF-E170-43CB-C46E-7109DCE15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7875" y="4647056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/>
              <a:t>Jae Hyeon Kim</a:t>
            </a:r>
            <a:endParaRPr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377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Screen Shot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DA043-3972-7910-BE35-3BE83B4E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2362051"/>
            <a:ext cx="10869542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3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Screen Shot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38A406-867A-B2F6-E755-EA7DFCB7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57" y="1327340"/>
            <a:ext cx="6997285" cy="53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72" y="2879830"/>
            <a:ext cx="10506455" cy="1098340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dirty="0"/>
              <a:t>Development Pipeline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6168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Development Pipeline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A0874D-EF77-BFB7-C3F7-694598B14782}"/>
              </a:ext>
            </a:extLst>
          </p:cNvPr>
          <p:cNvSpPr/>
          <p:nvPr/>
        </p:nvSpPr>
        <p:spPr>
          <a:xfrm>
            <a:off x="512472" y="3968495"/>
            <a:ext cx="1630070" cy="9791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(mac </a:t>
            </a:r>
            <a:r>
              <a:rPr lang="en-US" altLang="ko-KR" dirty="0" err="1">
                <a:solidFill>
                  <a:schemeClr val="tx1"/>
                </a:solidFill>
              </a:rPr>
              <a:t>os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CE3DE2-A52A-FE19-FBBE-ED705031FC1D}"/>
              </a:ext>
            </a:extLst>
          </p:cNvPr>
          <p:cNvSpPr/>
          <p:nvPr/>
        </p:nvSpPr>
        <p:spPr>
          <a:xfrm>
            <a:off x="3805126" y="3886981"/>
            <a:ext cx="1630070" cy="10607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Computer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(ubuntu)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구름 6">
            <a:extLst>
              <a:ext uri="{FF2B5EF4-FFF2-40B4-BE49-F238E27FC236}">
                <a16:creationId xmlns:a16="http://schemas.microsoft.com/office/drawing/2014/main" id="{F1763606-CC6D-6CC6-6708-E2DE73F23A7C}"/>
              </a:ext>
            </a:extLst>
          </p:cNvPr>
          <p:cNvSpPr/>
          <p:nvPr/>
        </p:nvSpPr>
        <p:spPr>
          <a:xfrm>
            <a:off x="2014526" y="2053254"/>
            <a:ext cx="1962912" cy="1060704"/>
          </a:xfrm>
          <a:prstGeom prst="clou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Github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C72067F6-0F38-7463-4314-21D151BA93C4}"/>
              </a:ext>
            </a:extLst>
          </p:cNvPr>
          <p:cNvSpPr/>
          <p:nvPr/>
        </p:nvSpPr>
        <p:spPr>
          <a:xfrm>
            <a:off x="616206" y="5483820"/>
            <a:ext cx="1422602" cy="1060704"/>
          </a:xfrm>
          <a:prstGeom prst="can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Datebase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mongoDB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15BD4-2279-D964-16F9-B624F5C5C542}"/>
              </a:ext>
            </a:extLst>
          </p:cNvPr>
          <p:cNvSpPr/>
          <p:nvPr/>
        </p:nvSpPr>
        <p:spPr>
          <a:xfrm>
            <a:off x="6386503" y="4009245"/>
            <a:ext cx="1536192" cy="832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Application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2F9B6B-831A-EEFC-3C8A-814AA8E91B61}"/>
              </a:ext>
            </a:extLst>
          </p:cNvPr>
          <p:cNvSpPr/>
          <p:nvPr/>
        </p:nvSpPr>
        <p:spPr>
          <a:xfrm>
            <a:off x="8735978" y="4009245"/>
            <a:ext cx="1536192" cy="832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web 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NginX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B2B8C4F-CFC6-F417-235F-67E9E2348C4E}"/>
              </a:ext>
            </a:extLst>
          </p:cNvPr>
          <p:cNvGrpSpPr/>
          <p:nvPr/>
        </p:nvGrpSpPr>
        <p:grpSpPr>
          <a:xfrm>
            <a:off x="10750323" y="3968495"/>
            <a:ext cx="1421130" cy="1283732"/>
            <a:chOff x="10754868" y="3886981"/>
            <a:chExt cx="1421130" cy="1283732"/>
          </a:xfrm>
        </p:grpSpPr>
        <p:pic>
          <p:nvPicPr>
            <p:cNvPr id="13" name="그래픽 12" descr="남자 단색으로 채워진">
              <a:extLst>
                <a:ext uri="{FF2B5EF4-FFF2-40B4-BE49-F238E27FC236}">
                  <a16:creationId xmlns:a16="http://schemas.microsoft.com/office/drawing/2014/main" id="{C29C30B0-E39C-D10A-DD58-ECC142FC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28072" y="3886981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C561EB-1894-BE64-7CE0-DAC8109E5733}"/>
                </a:ext>
              </a:extLst>
            </p:cNvPr>
            <p:cNvSpPr txBox="1"/>
            <p:nvPr/>
          </p:nvSpPr>
          <p:spPr>
            <a:xfrm>
              <a:off x="10754868" y="4801381"/>
              <a:ext cx="14211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client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원통형 15">
            <a:extLst>
              <a:ext uri="{FF2B5EF4-FFF2-40B4-BE49-F238E27FC236}">
                <a16:creationId xmlns:a16="http://schemas.microsoft.com/office/drawing/2014/main" id="{9475C84E-E249-6853-AA4B-741BDB5EDFAB}"/>
              </a:ext>
            </a:extLst>
          </p:cNvPr>
          <p:cNvSpPr/>
          <p:nvPr/>
        </p:nvSpPr>
        <p:spPr>
          <a:xfrm>
            <a:off x="3908860" y="5483820"/>
            <a:ext cx="1422602" cy="1060704"/>
          </a:xfrm>
          <a:prstGeom prst="can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Datebase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mongoDB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94A8F8-694D-7613-15D2-A59A8D29CD9D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V="1">
            <a:off x="1327507" y="2583606"/>
            <a:ext cx="693108" cy="1384889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75EE77E-BE67-DC63-D325-18037BBF729C}"/>
              </a:ext>
            </a:extLst>
          </p:cNvPr>
          <p:cNvCxnSpPr>
            <a:stCxn id="7" idx="0"/>
            <a:endCxn id="5" idx="0"/>
          </p:cNvCxnSpPr>
          <p:nvPr/>
        </p:nvCxnSpPr>
        <p:spPr>
          <a:xfrm>
            <a:off x="3975802" y="2583606"/>
            <a:ext cx="644359" cy="130337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37DB6A0-31F8-2AAA-E86D-382E1A2DD5BF}"/>
              </a:ext>
            </a:extLst>
          </p:cNvPr>
          <p:cNvCxnSpPr>
            <a:stCxn id="4" idx="2"/>
            <a:endCxn id="8" idx="1"/>
          </p:cNvCxnSpPr>
          <p:nvPr/>
        </p:nvCxnSpPr>
        <p:spPr>
          <a:xfrm>
            <a:off x="1327507" y="4947685"/>
            <a:ext cx="0" cy="5361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2AF9D84-6903-E3B7-7F5A-468E931C0498}"/>
              </a:ext>
            </a:extLst>
          </p:cNvPr>
          <p:cNvCxnSpPr>
            <a:stCxn id="5" idx="2"/>
            <a:endCxn id="16" idx="1"/>
          </p:cNvCxnSpPr>
          <p:nvPr/>
        </p:nvCxnSpPr>
        <p:spPr>
          <a:xfrm>
            <a:off x="4620161" y="4947685"/>
            <a:ext cx="0" cy="53613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EFF3098-06EA-0C33-F8FF-625BB564241D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5435196" y="4417333"/>
            <a:ext cx="951307" cy="835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7529861-04AB-5FF1-AB20-E387591D3D7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7922695" y="4425690"/>
            <a:ext cx="813283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B00C062-6AF4-E150-FFA7-5D7EF837694D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10272170" y="4425690"/>
            <a:ext cx="751357" cy="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래픽 44" descr="눈 단색으로 채워진">
            <a:extLst>
              <a:ext uri="{FF2B5EF4-FFF2-40B4-BE49-F238E27FC236}">
                <a16:creationId xmlns:a16="http://schemas.microsoft.com/office/drawing/2014/main" id="{69F37F99-CCD5-8F9E-770D-CD56AEDF0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3831" y="4197089"/>
            <a:ext cx="457200" cy="4572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828E429-D55E-74EC-8044-BAAEA0DFCDE2}"/>
              </a:ext>
            </a:extLst>
          </p:cNvPr>
          <p:cNvCxnSpPr>
            <a:stCxn id="45" idx="3"/>
            <a:endCxn id="5" idx="1"/>
          </p:cNvCxnSpPr>
          <p:nvPr/>
        </p:nvCxnSpPr>
        <p:spPr>
          <a:xfrm flipV="1">
            <a:off x="2641031" y="4417333"/>
            <a:ext cx="1164095" cy="835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5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Local Development Environment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0DF86FC-35D1-6DA2-9266-EBD218F7D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87" y="1479928"/>
            <a:ext cx="8298426" cy="51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6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Local Development Environment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7DBB73A7-C827-83A9-E79D-5595BC6E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95" y="1325563"/>
            <a:ext cx="8545410" cy="53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Local Development Environment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7028A78-287B-47B0-053E-B0998EB87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95" y="1325563"/>
            <a:ext cx="8545410" cy="53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32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Local Development Environment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601E0DC0-BA48-26D6-A458-4F2D295B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95" y="1325563"/>
            <a:ext cx="8545410" cy="53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7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Git Remote Repository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3FC8D7-18D0-426C-F66F-21E45DA0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84" y="1351890"/>
            <a:ext cx="9400032" cy="53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Git Remote Repository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CC3690-603A-3BCC-0616-FA3CD518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88" y="1407278"/>
            <a:ext cx="9457023" cy="51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1871E0-5F69-EF4A-4F6F-F2A0F9D3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0" y="1517119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Service Introduce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Service Architecture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Service Maintenance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6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Server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Environment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581081-3699-31ED-FF19-3C2514B90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84"/>
          <a:stretch/>
        </p:blipFill>
        <p:spPr>
          <a:xfrm>
            <a:off x="444695" y="1517119"/>
            <a:ext cx="4099873" cy="39457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9518D1-70FD-C345-FE1F-6A7539979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82" y="1517119"/>
            <a:ext cx="5837590" cy="3068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FF0FA6-4C8D-2D48-7DD5-2FEA0FD1E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413" r="11692"/>
          <a:stretch/>
        </p:blipFill>
        <p:spPr>
          <a:xfrm>
            <a:off x="4924847" y="5142456"/>
            <a:ext cx="6986016" cy="139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98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Server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Environment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120376-CDFE-3CA3-712D-3DEF08CE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1517119"/>
            <a:ext cx="9297698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6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Server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Environment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C48CB8-123D-AD18-AD40-C3C68398B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73" b="54718"/>
          <a:stretch/>
        </p:blipFill>
        <p:spPr>
          <a:xfrm>
            <a:off x="91127" y="1595628"/>
            <a:ext cx="11799053" cy="366674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A395B3-4E00-2089-26F4-0253B6C7F1E5}"/>
              </a:ext>
            </a:extLst>
          </p:cNvPr>
          <p:cNvGrpSpPr/>
          <p:nvPr/>
        </p:nvGrpSpPr>
        <p:grpSpPr>
          <a:xfrm>
            <a:off x="1068048" y="4406976"/>
            <a:ext cx="210960" cy="98280"/>
            <a:chOff x="1068048" y="4406976"/>
            <a:chExt cx="21096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2775903-E3C5-C32A-BF81-944EA92A4579}"/>
                    </a:ext>
                  </a:extLst>
                </p14:cNvPr>
                <p14:cNvContentPartPr/>
                <p14:nvPr/>
              </p14:nvContentPartPr>
              <p14:xfrm>
                <a:off x="1096848" y="4471056"/>
                <a:ext cx="182160" cy="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2775903-E3C5-C32A-BF81-944EA92A45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8208" y="4462056"/>
                  <a:ext cx="19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7804AAF-C312-C7DE-B79B-9768884172D1}"/>
                    </a:ext>
                  </a:extLst>
                </p14:cNvPr>
                <p14:cNvContentPartPr/>
                <p14:nvPr/>
              </p14:nvContentPartPr>
              <p14:xfrm>
                <a:off x="1068048" y="4406976"/>
                <a:ext cx="129960" cy="98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7804AAF-C312-C7DE-B79B-9768884172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9048" y="4398336"/>
                  <a:ext cx="1476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0DD844-9F61-7937-4B51-E6C6048B8DCB}"/>
              </a:ext>
            </a:extLst>
          </p:cNvPr>
          <p:cNvGrpSpPr/>
          <p:nvPr/>
        </p:nvGrpSpPr>
        <p:grpSpPr>
          <a:xfrm>
            <a:off x="1235808" y="4672296"/>
            <a:ext cx="258840" cy="86040"/>
            <a:chOff x="1235808" y="4672296"/>
            <a:chExt cx="25884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C631EE5-D809-D5C5-4BA1-2FFDCDC23B47}"/>
                    </a:ext>
                  </a:extLst>
                </p14:cNvPr>
                <p14:cNvContentPartPr/>
                <p14:nvPr/>
              </p14:nvContentPartPr>
              <p14:xfrm>
                <a:off x="1235808" y="4672296"/>
                <a:ext cx="71640" cy="860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C631EE5-D809-D5C5-4BA1-2FFDCDC23B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27168" y="4663296"/>
                  <a:ext cx="89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2B182A6-13B8-1366-042F-BF59A777736C}"/>
                    </a:ext>
                  </a:extLst>
                </p14:cNvPr>
                <p14:cNvContentPartPr/>
                <p14:nvPr/>
              </p14:nvContentPartPr>
              <p14:xfrm>
                <a:off x="1243368" y="4714056"/>
                <a:ext cx="251280" cy="133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2B182A6-13B8-1366-042F-BF59A77773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34368" y="4705056"/>
                  <a:ext cx="26892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DCD3EC2-37F1-4B5F-8C18-431A9A8374A9}"/>
                  </a:ext>
                </a:extLst>
              </p14:cNvPr>
              <p14:cNvContentPartPr/>
              <p14:nvPr/>
            </p14:nvContentPartPr>
            <p14:xfrm>
              <a:off x="3904128" y="1828656"/>
              <a:ext cx="2739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DCD3EC2-37F1-4B5F-8C18-431A9A8374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5128" y="1819656"/>
                <a:ext cx="29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C42F61E-3E6E-5A64-C04A-9719235A734B}"/>
                  </a:ext>
                </a:extLst>
              </p14:cNvPr>
              <p14:cNvContentPartPr/>
              <p14:nvPr/>
            </p14:nvContentPartPr>
            <p14:xfrm>
              <a:off x="3899088" y="1746216"/>
              <a:ext cx="87840" cy="1468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C42F61E-3E6E-5A64-C04A-9719235A73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90088" y="1737576"/>
                <a:ext cx="105480" cy="1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165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Server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Environment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AFA52C-4BEA-AD9B-89CF-74308732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1453111"/>
            <a:ext cx="9297698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71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Server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Environment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56EA06-FD84-74B5-8EF0-1B6480EF7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28" y="1325563"/>
            <a:ext cx="9860088" cy="53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90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Web(Proxy) Server : </a:t>
            </a:r>
            <a:r>
              <a:rPr lang="en-US" altLang="ko-KR" sz="4000" b="1" dirty="0" err="1"/>
              <a:t>NginX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DC62DE-8383-F253-F410-64F3D4B21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72" y="2732954"/>
            <a:ext cx="5705856" cy="326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F979483-DBC5-DE13-B819-17D29411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72" y="1517119"/>
            <a:ext cx="10515600" cy="21770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/>
              <a:t>NginX</a:t>
            </a:r>
            <a:r>
              <a:rPr lang="ko-KR" altLang="en-US" sz="2000" dirty="0"/>
              <a:t>는 </a:t>
            </a:r>
            <a:r>
              <a:rPr lang="en-US" altLang="ko-KR" sz="2000" dirty="0"/>
              <a:t>Event-Driven </a:t>
            </a:r>
            <a:r>
              <a:rPr lang="ko-KR" altLang="en-US" sz="2000" dirty="0"/>
              <a:t>구조로 동작하는 경량 </a:t>
            </a:r>
            <a:r>
              <a:rPr lang="en-US" altLang="ko-KR" sz="2000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732059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Web(Proxy) Server : </a:t>
            </a:r>
            <a:r>
              <a:rPr lang="en-US" altLang="ko-KR" sz="4000" b="1" dirty="0" err="1"/>
              <a:t>NginX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F979483-DBC5-DE13-B819-17D29411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72" y="1517119"/>
            <a:ext cx="10515600" cy="21770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/>
              <a:t>NginX</a:t>
            </a:r>
            <a:r>
              <a:rPr lang="ko-KR" altLang="en-US" sz="2000" dirty="0"/>
              <a:t>는 </a:t>
            </a:r>
            <a:r>
              <a:rPr lang="en-US" altLang="ko-KR" sz="2000" dirty="0"/>
              <a:t>Reverse Proxy</a:t>
            </a:r>
            <a:r>
              <a:rPr lang="ko-KR" altLang="en-US" sz="2000" dirty="0"/>
              <a:t> </a:t>
            </a:r>
            <a:r>
              <a:rPr lang="en-US" altLang="ko-KR" sz="2000" dirty="0"/>
              <a:t>Server</a:t>
            </a:r>
            <a:r>
              <a:rPr lang="ko-KR" altLang="en-US" sz="2000" dirty="0"/>
              <a:t>로서 역할을 하기도 한다</a:t>
            </a:r>
            <a:r>
              <a:rPr lang="en-US" altLang="ko-KR" sz="2000" dirty="0"/>
              <a:t>. </a:t>
            </a:r>
            <a:r>
              <a:rPr lang="ko-KR" altLang="en-US" sz="2000" dirty="0"/>
              <a:t>클라이언트는 </a:t>
            </a:r>
            <a:r>
              <a:rPr lang="en-US" altLang="ko-KR" sz="2000" dirty="0" err="1"/>
              <a:t>NginX</a:t>
            </a:r>
            <a:r>
              <a:rPr lang="en-US" altLang="ko-KR" sz="2000" dirty="0"/>
              <a:t> </a:t>
            </a:r>
            <a:r>
              <a:rPr lang="ko-KR" altLang="en-US" sz="2000" dirty="0"/>
              <a:t>서버를 호출하기 때문에 실제 서버의 </a:t>
            </a:r>
            <a:r>
              <a:rPr lang="en-US" altLang="ko-KR" sz="2000" dirty="0"/>
              <a:t>IP</a:t>
            </a:r>
            <a:r>
              <a:rPr lang="ko-KR" altLang="en-US" sz="2000" dirty="0"/>
              <a:t>를 감출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이를 통해 보안을 높일 수 있다</a:t>
            </a:r>
            <a:r>
              <a:rPr lang="en-US" altLang="ko-KR" sz="2000" dirty="0"/>
              <a:t>.</a:t>
            </a:r>
          </a:p>
        </p:txBody>
      </p:sp>
      <p:pic>
        <p:nvPicPr>
          <p:cNvPr id="2050" name="Picture 2" descr="Configuring NGINX - JFrog - JFrog Documentation">
            <a:extLst>
              <a:ext uri="{FF2B5EF4-FFF2-40B4-BE49-F238E27FC236}">
                <a16:creationId xmlns:a16="http://schemas.microsoft.com/office/drawing/2014/main" id="{A3C72F15-513C-5B39-63EF-4BAC878C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3" y="3554013"/>
            <a:ext cx="5122763" cy="26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2BCD06-0A60-BFDA-95F1-1D9DB313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765" y="3501353"/>
            <a:ext cx="5122763" cy="29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8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Web(Proxy) Server : </a:t>
            </a:r>
            <a:r>
              <a:rPr lang="en-US" altLang="ko-KR" sz="4000" b="1" dirty="0" err="1"/>
              <a:t>NginX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CE2B73-84F3-C452-7861-D11E8032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1517119"/>
            <a:ext cx="928817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72" y="2879830"/>
            <a:ext cx="10506455" cy="1098340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dirty="0"/>
              <a:t>Service Maintenance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82977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Service Maintenance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7CDC48-09CB-016B-62A7-DA487D24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43" y="2562104"/>
            <a:ext cx="11564964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2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0D12-CC29-8011-2D85-7B1C98F7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72" y="2879830"/>
            <a:ext cx="10506455" cy="1098340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dirty="0"/>
              <a:t>Service Introduce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30785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Service Maintenance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DB1F59-7D58-A85A-E6EC-56E091E3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28" y="1498257"/>
            <a:ext cx="10305288" cy="51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71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Service Maintenance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82F769-CB47-66BF-C278-8DB35403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40" y="1185128"/>
            <a:ext cx="10148919" cy="555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3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Service Maintenance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B6AE98-7AA3-DF9D-0245-349EB247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4" y="1325563"/>
            <a:ext cx="9766182" cy="53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3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Service Maintenance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DC5237-C26A-BE53-B571-57691FF0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0" y="1298057"/>
            <a:ext cx="9816479" cy="53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0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Service Maintenance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7A8EBB-6D20-2C08-1117-AC8E2BAE4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6" t="31849"/>
          <a:stretch/>
        </p:blipFill>
        <p:spPr>
          <a:xfrm>
            <a:off x="660782" y="1517119"/>
            <a:ext cx="10870436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6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Service Maintenance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58B0D-AEE5-B716-D4F3-FC3E661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8" y="1252830"/>
            <a:ext cx="10049664" cy="54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7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Service Introduce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482FF6B-0F34-A3DA-EC98-2415358A2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72" y="1517119"/>
            <a:ext cx="10515600" cy="21770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학과 내에서 온라인 기밀 투표를 하기 위해 개발한 전북대학교 소프트웨어공학과의 온라인 투표 서비스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821D33-8D94-72E8-65E2-C68A6739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12" y="2842682"/>
            <a:ext cx="5036120" cy="37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Tech Usage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482FF6B-0F34-A3DA-EC98-2415358A2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72" y="1517119"/>
            <a:ext cx="10515600" cy="21770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Bootstrap 4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Node 16.18.0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Mongo DB 4.2.3 (Mongoose ^5.9.4)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2353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Screen Shot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3F5725-D443-2A32-B167-7EC8EE63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12" y="1517119"/>
            <a:ext cx="6398576" cy="473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Screen Shot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081203-3158-30B8-304E-760FE5E5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84" y="1426014"/>
            <a:ext cx="8606175" cy="52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9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Screen Shot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652365-334C-703C-075F-F8F77929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04" y="1441063"/>
            <a:ext cx="6892935" cy="52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51B44-8461-7B96-2388-D852A6FF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2" y="1915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Screen Shot</a:t>
            </a:r>
            <a:endParaRPr lang="ko-KR" altLang="en-US" sz="4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F88F5-6FF0-189D-1A5B-554E99B98D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127" y="804943"/>
            <a:ext cx="280416" cy="49394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77D298-428A-69F4-CC69-2EEFA97B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2176287"/>
            <a:ext cx="1111722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05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D7D31"/>
        </a:solidFill>
        <a:ln>
          <a:solidFill>
            <a:srgbClr val="ED7D3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6896</TotalTime>
  <Words>189</Words>
  <Application>Microsoft Office PowerPoint</Application>
  <PresentationFormat>와이드스크린</PresentationFormat>
  <Paragraphs>61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Calibri</vt:lpstr>
      <vt:lpstr>Office 테마</vt:lpstr>
      <vt:lpstr>jbnu-se-voting</vt:lpstr>
      <vt:lpstr>Contents</vt:lpstr>
      <vt:lpstr>Service Introduce</vt:lpstr>
      <vt:lpstr>Service Introduce</vt:lpstr>
      <vt:lpstr>Tech Usage</vt:lpstr>
      <vt:lpstr>Screen Shot</vt:lpstr>
      <vt:lpstr>Screen Shot</vt:lpstr>
      <vt:lpstr>Screen Shot</vt:lpstr>
      <vt:lpstr>Screen Shot</vt:lpstr>
      <vt:lpstr>Screen Shot</vt:lpstr>
      <vt:lpstr>Screen Shot</vt:lpstr>
      <vt:lpstr>Development Pipeline</vt:lpstr>
      <vt:lpstr>Development Pipeline</vt:lpstr>
      <vt:lpstr>Local Development Environment</vt:lpstr>
      <vt:lpstr>Local Development Environment</vt:lpstr>
      <vt:lpstr>Local Development Environment</vt:lpstr>
      <vt:lpstr>Local Development Environment</vt:lpstr>
      <vt:lpstr>Git Remote Repository</vt:lpstr>
      <vt:lpstr>Git Remote Repository</vt:lpstr>
      <vt:lpstr>Server Environment</vt:lpstr>
      <vt:lpstr>Server Environment</vt:lpstr>
      <vt:lpstr>Server Environment</vt:lpstr>
      <vt:lpstr>Server Environment</vt:lpstr>
      <vt:lpstr>Server Environment</vt:lpstr>
      <vt:lpstr>Web(Proxy) Server : NginX</vt:lpstr>
      <vt:lpstr>Web(Proxy) Server : NginX</vt:lpstr>
      <vt:lpstr>Web(Proxy) Server : NginX</vt:lpstr>
      <vt:lpstr>Service Maintenance</vt:lpstr>
      <vt:lpstr>Service Maintenance</vt:lpstr>
      <vt:lpstr>Service Maintenance</vt:lpstr>
      <vt:lpstr>Service Maintenance</vt:lpstr>
      <vt:lpstr>Service Maintenance</vt:lpstr>
      <vt:lpstr>Service Maintenance</vt:lpstr>
      <vt:lpstr>Service Maintenance</vt:lpstr>
      <vt:lpstr>Service Maintenance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EC2</dc:title>
  <dc:creator>김재현</dc:creator>
  <cp:lastModifiedBy>김재현</cp:lastModifiedBy>
  <cp:revision>259</cp:revision>
  <dcterms:created xsi:type="dcterms:W3CDTF">2022-06-28T01:58:12Z</dcterms:created>
  <dcterms:modified xsi:type="dcterms:W3CDTF">2022-11-25T06:53:14Z</dcterms:modified>
</cp:coreProperties>
</file>